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64" r:id="rId4"/>
    <p:sldId id="266" r:id="rId5"/>
    <p:sldId id="268" r:id="rId6"/>
    <p:sldId id="267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19" y="685728"/>
            <a:ext cx="10693482" cy="2926080"/>
          </a:xfrm>
        </p:spPr>
        <p:txBody>
          <a:bodyPr/>
          <a:lstStyle/>
          <a:p>
            <a:r>
              <a:rPr lang="es-CO" dirty="0"/>
              <a:t>Rio </a:t>
            </a:r>
            <a:r>
              <a:rPr lang="es-CO" dirty="0" err="1"/>
              <a:t>marocaso</a:t>
            </a:r>
            <a:br>
              <a:rPr lang="es-CO" dirty="0"/>
            </a:br>
            <a:r>
              <a:rPr lang="es-CO" sz="4400" b="0" cap="none" dirty="0">
                <a:latin typeface="+mn-lt"/>
              </a:rPr>
              <a:t>Taller 6 – Modelo Heurístico</a:t>
            </a:r>
            <a:endParaRPr lang="es-CO" sz="6600" b="0" cap="none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/>
              <a:t>Moisés Carvajal Angarita</a:t>
            </a:r>
          </a:p>
          <a:p>
            <a:r>
              <a:rPr lang="es-CO" sz="1800" dirty="0"/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Para este método, el experto deberá decidir que valores deberán asignarse a cada clase, Cómo se muestra a continuación.  Para los datos continuos, se tuvo en cuenta los Natural </a:t>
            </a:r>
            <a:r>
              <a:rPr lang="es-CO" sz="2000" dirty="0" err="1">
                <a:solidFill>
                  <a:schemeClr val="tx1"/>
                </a:solidFill>
              </a:rPr>
              <a:t>Breaks</a:t>
            </a:r>
            <a:r>
              <a:rPr lang="es-CO" sz="2000" dirty="0">
                <a:solidFill>
                  <a:schemeClr val="tx1"/>
                </a:solidFill>
              </a:rPr>
              <a:t> en los histogramas de densidad.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asignación directa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3A2AE62-B5FA-F9E4-CB26-DADDA0E38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" r="7458"/>
          <a:stretch/>
        </p:blipFill>
        <p:spPr>
          <a:xfrm>
            <a:off x="570270" y="2449000"/>
            <a:ext cx="11071124" cy="112485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14B392A-2D25-BA8C-6FB7-FE1BE649B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"/>
          <a:stretch/>
        </p:blipFill>
        <p:spPr>
          <a:xfrm>
            <a:off x="570270" y="3918748"/>
            <a:ext cx="11071124" cy="16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18083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A continuación, se muestra el mapa de susceptibilidad obtenido haciendo uso del método heurístico.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Mapa de susceptibilidad</a:t>
            </a: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19AF4BF3-11C9-2B39-E703-880775E7A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45" y="2005784"/>
            <a:ext cx="9719187" cy="43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/>
          <a:lstStyle/>
          <a:p>
            <a:r>
              <a:rPr lang="es-CO" b="1" dirty="0">
                <a:solidFill>
                  <a:schemeClr val="tx1"/>
                </a:solidFill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/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La cuenca del río </a:t>
            </a:r>
            <a:r>
              <a:rPr lang="es-CO" dirty="0" err="1">
                <a:solidFill>
                  <a:schemeClr val="tx1"/>
                </a:solidFill>
              </a:rPr>
              <a:t>Marocaso</a:t>
            </a:r>
            <a:r>
              <a:rPr lang="es-CO" dirty="0">
                <a:solidFill>
                  <a:schemeClr val="tx1"/>
                </a:solidFill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</a:rPr>
              <a:t>Rihoacha</a:t>
            </a:r>
            <a:r>
              <a:rPr lang="es-CO" dirty="0">
                <a:solidFill>
                  <a:schemeClr val="tx1"/>
                </a:solidFill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Se planea principalmente realizar un Índice de Susceptibilidad, como se indica a continuación: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Modelo heurístico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/>
              <p:nvPr/>
            </p:nvSpPr>
            <p:spPr>
              <a:xfrm>
                <a:off x="4205747" y="2013386"/>
                <a:ext cx="37510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𝐼𝑆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747" y="2013386"/>
                <a:ext cx="3751006" cy="276999"/>
              </a:xfrm>
              <a:prstGeom prst="rect">
                <a:avLst/>
              </a:prstGeom>
              <a:blipFill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452284" y="2447273"/>
            <a:ext cx="111891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</a:rPr>
              <a:t>En donde: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/>
              <a:t>W es el peso de las variables, como por ejemplo la Geología.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 err="1"/>
              <a:t>a,b</a:t>
            </a:r>
            <a:r>
              <a:rPr lang="es-CO" dirty="0"/>
              <a:t> y c es el peso de las clases, como, por ejemplo R. ígneas, sedimentarias y metamórficas.</a:t>
            </a:r>
          </a:p>
          <a:p>
            <a:pPr marL="45720" indent="0" algn="just">
              <a:buNone/>
            </a:pPr>
            <a:endParaRPr lang="es-CO" sz="1800" dirty="0">
              <a:solidFill>
                <a:schemeClr val="tx1"/>
              </a:solidFill>
            </a:endParaRPr>
          </a:p>
          <a:p>
            <a:pPr marL="45720" indent="0" algn="just">
              <a:buNone/>
            </a:pPr>
            <a:r>
              <a:rPr lang="es-CO" dirty="0"/>
              <a:t>Para establecer dichos pesos, se utilizarán 2 métodos en específico: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sz="1800" b="1" i="1" dirty="0">
                <a:solidFill>
                  <a:schemeClr val="tx1"/>
                </a:solidFill>
              </a:rPr>
              <a:t>Método APH </a:t>
            </a:r>
            <a:r>
              <a:rPr lang="es-CO" sz="1800" dirty="0">
                <a:solidFill>
                  <a:schemeClr val="tx1"/>
                </a:solidFill>
              </a:rPr>
              <a:t>para el peso de las variables.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b="1" i="1" dirty="0"/>
              <a:t>Método de asignación directa</a:t>
            </a:r>
            <a:r>
              <a:rPr lang="es-CO" dirty="0"/>
              <a:t> para el peso de las clases.</a:t>
            </a:r>
            <a:endParaRPr lang="es-CO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1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Se pretende hallar el Radio de Consistencia (CR), como se indica a continuación: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Análisis Jerárquico de Procesos (APH)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/>
              <p:nvPr/>
            </p:nvSpPr>
            <p:spPr>
              <a:xfrm>
                <a:off x="5020597" y="2104104"/>
                <a:ext cx="2052484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𝐼𝐶𝐴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97" y="2104104"/>
                <a:ext cx="2052484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452284" y="2739732"/>
            <a:ext cx="111891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</a:rPr>
              <a:t>En donde: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/>
              <a:t>CI: Índice de Consistencia.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/>
              <a:t>ICA: Índice de Consistencia aleatorio.</a:t>
            </a:r>
          </a:p>
          <a:p>
            <a:pPr marL="45720" algn="just"/>
            <a:endParaRPr lang="es-CO" dirty="0"/>
          </a:p>
          <a:p>
            <a:pPr marL="45720" algn="just"/>
            <a:r>
              <a:rPr lang="es-CO" dirty="0"/>
              <a:t>El Índice de Consistencia se establece así:				El Índice de Consistencia aleatorio se establece así:</a:t>
            </a:r>
          </a:p>
          <a:p>
            <a:pPr marL="45720" algn="just"/>
            <a:endParaRPr lang="es-CO" dirty="0"/>
          </a:p>
          <a:p>
            <a:pPr marL="45720" algn="just"/>
            <a:endParaRPr lang="es-CO" dirty="0"/>
          </a:p>
          <a:p>
            <a:pPr marL="45720" algn="just"/>
            <a:endParaRPr lang="es-CO" dirty="0"/>
          </a:p>
          <a:p>
            <a:pPr marL="45720" algn="just"/>
            <a:endParaRPr lang="es-CO" dirty="0"/>
          </a:p>
          <a:p>
            <a:pPr marL="45720" algn="just"/>
            <a:r>
              <a:rPr lang="es-CO" dirty="0"/>
              <a:t>Con n = orden de la matriz-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1FB2DBC-56C0-41D1-A969-FE44AEAD6166}"/>
                  </a:ext>
                </a:extLst>
              </p:cNvPr>
              <p:cNvSpPr txBox="1"/>
              <p:nvPr/>
            </p:nvSpPr>
            <p:spPr>
              <a:xfrm>
                <a:off x="846803" y="4442241"/>
                <a:ext cx="354821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𝑉𝑎𝑙𝑜𝑟𝑃𝑟𝑜𝑝𝑖𝑜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1FB2DBC-56C0-41D1-A969-FE44AEAD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03" y="4442241"/>
                <a:ext cx="354821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HP1">
            <a:extLst>
              <a:ext uri="{FF2B5EF4-FFF2-40B4-BE49-F238E27FC236}">
                <a16:creationId xmlns:a16="http://schemas.microsoft.com/office/drawing/2014/main" id="{E64C006D-78F3-2BB6-1B1A-8A83F1ED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1" y="4296590"/>
            <a:ext cx="6410632" cy="9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41DEAAA-9D0B-1741-7DE1-3CA03E667B0B}"/>
                  </a:ext>
                </a:extLst>
              </p:cNvPr>
              <p:cNvSpPr txBox="1"/>
              <p:nvPr/>
            </p:nvSpPr>
            <p:spPr>
              <a:xfrm>
                <a:off x="7213189" y="2228089"/>
                <a:ext cx="20524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𝑪𝑹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O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41DEAAA-9D0B-1741-7DE1-3CA03E667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189" y="2228089"/>
                <a:ext cx="2052484" cy="276999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9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Para hallar el valor propio máximo se crea la matriz con la escala de </a:t>
            </a:r>
            <a:r>
              <a:rPr lang="es-CO" sz="2000" dirty="0" err="1">
                <a:solidFill>
                  <a:schemeClr val="tx1"/>
                </a:solidFill>
              </a:rPr>
              <a:t>Saaty</a:t>
            </a:r>
            <a:r>
              <a:rPr lang="es-CO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Análisis Jerárquico de Procesos (APH)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589933" y="5542076"/>
            <a:ext cx="52110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</a:rPr>
              <a:t>Estos valores fueron asignados teniendo en cuenta los valores estadísticos arrojados en el taller 5.</a:t>
            </a:r>
            <a:endParaRPr lang="es-CO" dirty="0"/>
          </a:p>
          <a:p>
            <a:pPr marL="45720" algn="just"/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23CBF7E-AB85-3CAD-ECFB-752B63CF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11" y="2488918"/>
            <a:ext cx="4747905" cy="2255648"/>
          </a:xfrm>
          <a:prstGeom prst="rect">
            <a:avLst/>
          </a:prstGeom>
        </p:spPr>
      </p:pic>
      <p:pic>
        <p:nvPicPr>
          <p:cNvPr id="2050" name="Picture 2" descr="AHP">
            <a:extLst>
              <a:ext uri="{FF2B5EF4-FFF2-40B4-BE49-F238E27FC236}">
                <a16:creationId xmlns:a16="http://schemas.microsoft.com/office/drawing/2014/main" id="{D325CEB8-DD37-0F64-5CA2-A65761D9B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4" y="2104104"/>
            <a:ext cx="5968181" cy="302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02519E-8585-304C-6F0B-E08C8110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75" y="5397940"/>
            <a:ext cx="5840361" cy="7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4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Posteriormente, se halla CR como se muestra a continuación: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Análisis Jerárquico de Procesos (APH)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383458" y="4978679"/>
            <a:ext cx="112579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</a:rPr>
              <a:t>En donde valores[0] es el máximo valor propio, como se mostró en la diapositiva anterior.</a:t>
            </a:r>
          </a:p>
          <a:p>
            <a:pPr marL="45720" indent="0" algn="just">
              <a:buNone/>
            </a:pPr>
            <a:endParaRPr lang="es-CO" sz="1800" dirty="0">
              <a:solidFill>
                <a:schemeClr val="tx1"/>
              </a:solidFill>
            </a:endParaRPr>
          </a:p>
          <a:p>
            <a:pPr marL="45720" algn="just"/>
            <a:r>
              <a:rPr lang="es-CO" sz="1800" dirty="0">
                <a:solidFill>
                  <a:schemeClr val="tx1"/>
                </a:solidFill>
              </a:rPr>
              <a:t>Finalmente, se estipula que la matriz A se generó correctamente, ya que CR obtuvo un valor inferior al 10%</a:t>
            </a:r>
            <a:endParaRPr lang="es-CO" dirty="0"/>
          </a:p>
          <a:p>
            <a:pPr marL="45720" algn="just"/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CD7A5F-8A6E-0436-C2D8-375FB5EB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22" y="2104104"/>
            <a:ext cx="5572956" cy="24673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12AB2E4-0B8C-413D-6932-85FEE092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315" y="2945088"/>
            <a:ext cx="2423370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8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86695" y="1376579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Finalmente, con el vector propio normalizado, se obtienen los pesos para cada variable.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Análisis Jerárquico de Procesos (APH)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12AB2E4-0B8C-413D-6932-85FEE09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8" y="2412204"/>
            <a:ext cx="5091983" cy="20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5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Para este método, el experto deberá decidir que valores deberán asignarse a cada clase, Cómo se muestra a continuación.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asignación directa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FC33CB-6FB3-B87D-0408-185F62F3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5" y="2323093"/>
            <a:ext cx="6315107" cy="8123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FEA4480-7577-782C-2226-C61BE4B1C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15" y="4062553"/>
            <a:ext cx="6315107" cy="195951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79CDC35-5E45-FEE5-675B-DD465138F7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8"/>
          <a:stretch/>
        </p:blipFill>
        <p:spPr>
          <a:xfrm>
            <a:off x="7504060" y="3845785"/>
            <a:ext cx="3987536" cy="234853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8E761BF5-3155-B78F-F0E5-C737FDEA6D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9" r="10894"/>
          <a:stretch/>
        </p:blipFill>
        <p:spPr>
          <a:xfrm>
            <a:off x="7504060" y="2019544"/>
            <a:ext cx="3276584" cy="13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5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Para este método, el experto deberá decidir que valores deberán asignarse a cada clase, Cómo se muestra a continuación.  Para los datos continuos, se tuvo en cuenta los Natural </a:t>
            </a:r>
            <a:r>
              <a:rPr lang="es-CO" sz="2000" dirty="0" err="1">
                <a:solidFill>
                  <a:schemeClr val="tx1"/>
                </a:solidFill>
              </a:rPr>
              <a:t>Breaks</a:t>
            </a:r>
            <a:r>
              <a:rPr lang="es-CO" sz="2000" dirty="0">
                <a:solidFill>
                  <a:schemeClr val="tx1"/>
                </a:solidFill>
              </a:rPr>
              <a:t> en los histogramas de densidad.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asignación directa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4836F3-043C-BB6A-E39A-B59F5DCF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8" y="2400926"/>
            <a:ext cx="11216644" cy="11676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4AC2C55-75CB-1BFA-6B76-49F42D0C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6" y="3949999"/>
            <a:ext cx="11145856" cy="100008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01C25EE-3C5C-6FB8-50AF-5352CE8B4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" b="25077"/>
          <a:stretch/>
        </p:blipFill>
        <p:spPr>
          <a:xfrm>
            <a:off x="501779" y="5260504"/>
            <a:ext cx="11194683" cy="87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23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523</TotalTime>
  <Words>513</Words>
  <Application>Microsoft Office PowerPoint</Application>
  <PresentationFormat>Panorámica</PresentationFormat>
  <Paragraphs>49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Corbel</vt:lpstr>
      <vt:lpstr>Base</vt:lpstr>
      <vt:lpstr>Rio marocaso Taller 6 – Modelo Heurístico</vt:lpstr>
      <vt:lpstr>Generalidades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Moisés Carvajal Angarita</cp:lastModifiedBy>
  <cp:revision>16</cp:revision>
  <dcterms:created xsi:type="dcterms:W3CDTF">2023-10-16T05:26:42Z</dcterms:created>
  <dcterms:modified xsi:type="dcterms:W3CDTF">2023-11-08T18:51:23Z</dcterms:modified>
</cp:coreProperties>
</file>